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257" r:id="rId3"/>
    <p:sldId id="258" r:id="rId4"/>
    <p:sldId id="262" r:id="rId5"/>
    <p:sldId id="263" r:id="rId6"/>
    <p:sldId id="264" r:id="rId7"/>
    <p:sldId id="265" r:id="rId8"/>
    <p:sldId id="267" r:id="rId9"/>
    <p:sldId id="259" r:id="rId10"/>
    <p:sldId id="260" r:id="rId11"/>
    <p:sldId id="261" r:id="rId12"/>
    <p:sldId id="268" r:id="rId13"/>
    <p:sldId id="269" r:id="rId14"/>
    <p:sldId id="270"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1"/>
    <p:restoredTop sz="94692"/>
  </p:normalViewPr>
  <p:slideViewPr>
    <p:cSldViewPr snapToGrid="0" snapToObjects="1">
      <p:cViewPr varScale="1">
        <p:scale>
          <a:sx n="70" d="100"/>
          <a:sy n="70" d="100"/>
        </p:scale>
        <p:origin x="216" y="6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440FD-DA2F-F24A-BE42-9A97B6EB0867}" type="datetimeFigureOut">
              <a:rPr lang="en-US" smtClean="0"/>
              <a:t>12/12/18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25C66-98BD-DB44-9292-7A6A2C77D1F6}" type="slidenum">
              <a:rPr lang="en-US" smtClean="0"/>
              <a:t>‹#›</a:t>
            </a:fld>
            <a:endParaRPr lang="en-US"/>
          </a:p>
        </p:txBody>
      </p:sp>
    </p:spTree>
    <p:extLst>
      <p:ext uri="{BB962C8B-B14F-4D97-AF65-F5344CB8AC3E}">
        <p14:creationId xmlns:p14="http://schemas.microsoft.com/office/powerpoint/2010/main" val="79437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9EBD-5312-C54F-9F45-81C1F3A800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2B82D-7981-AD4B-AFE0-92EC721F9E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1BBBED-DC6E-3C48-84FD-2708DE8497B6}"/>
              </a:ext>
            </a:extLst>
          </p:cNvPr>
          <p:cNvSpPr>
            <a:spLocks noGrp="1"/>
          </p:cNvSpPr>
          <p:nvPr>
            <p:ph type="dt" sz="half" idx="10"/>
          </p:nvPr>
        </p:nvSpPr>
        <p:spPr/>
        <p:txBody>
          <a:bodyPr/>
          <a:lstStyle/>
          <a:p>
            <a:fld id="{723C23B1-EAB3-A64D-84DC-254BA0D7F5A6}" type="datetime1">
              <a:rPr lang="en-US" smtClean="0"/>
              <a:t>12/12/18</a:t>
            </a:fld>
            <a:endParaRPr lang="en-US"/>
          </a:p>
        </p:txBody>
      </p:sp>
      <p:sp>
        <p:nvSpPr>
          <p:cNvPr id="5" name="Footer Placeholder 4">
            <a:extLst>
              <a:ext uri="{FF2B5EF4-FFF2-40B4-BE49-F238E27FC236}">
                <a16:creationId xmlns:a16="http://schemas.microsoft.com/office/drawing/2014/main" id="{0A9D121B-C624-DC46-95A1-1A92AE5C190F}"/>
              </a:ext>
            </a:extLst>
          </p:cNvPr>
          <p:cNvSpPr>
            <a:spLocks noGrp="1"/>
          </p:cNvSpPr>
          <p:nvPr>
            <p:ph type="ftr" sz="quarter" idx="11"/>
          </p:nvPr>
        </p:nvSpPr>
        <p:spPr/>
        <p:txBody>
          <a:bodyPr/>
          <a:lstStyle/>
          <a:p>
            <a:r>
              <a:rPr lang="en-US"/>
              <a:t>© 2018 California Institute of Technology. Government sponsorship acknowledged. </a:t>
            </a:r>
          </a:p>
        </p:txBody>
      </p:sp>
      <p:sp>
        <p:nvSpPr>
          <p:cNvPr id="6" name="Slide Number Placeholder 5">
            <a:extLst>
              <a:ext uri="{FF2B5EF4-FFF2-40B4-BE49-F238E27FC236}">
                <a16:creationId xmlns:a16="http://schemas.microsoft.com/office/drawing/2014/main" id="{AE24C436-DCDB-0F4A-9142-43100269143F}"/>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98935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8162-0AFE-4C47-BBD1-2001CC3BF6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1C0D20-8D67-DC48-BCCE-1E1B633AD5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56F638-E4CE-9646-AD4A-C31DB7E5E371}"/>
              </a:ext>
            </a:extLst>
          </p:cNvPr>
          <p:cNvSpPr>
            <a:spLocks noGrp="1"/>
          </p:cNvSpPr>
          <p:nvPr>
            <p:ph type="dt" sz="half" idx="10"/>
          </p:nvPr>
        </p:nvSpPr>
        <p:spPr/>
        <p:txBody>
          <a:bodyPr/>
          <a:lstStyle/>
          <a:p>
            <a:fld id="{2EEEAC95-8334-6F4F-B7D2-C2B00E0CBEBC}" type="datetime1">
              <a:rPr lang="en-US" smtClean="0"/>
              <a:t>12/12/18</a:t>
            </a:fld>
            <a:endParaRPr lang="en-US"/>
          </a:p>
        </p:txBody>
      </p:sp>
      <p:sp>
        <p:nvSpPr>
          <p:cNvPr id="5" name="Footer Placeholder 4">
            <a:extLst>
              <a:ext uri="{FF2B5EF4-FFF2-40B4-BE49-F238E27FC236}">
                <a16:creationId xmlns:a16="http://schemas.microsoft.com/office/drawing/2014/main" id="{D66E1131-0AEA-704D-A754-F6CE2B2A2597}"/>
              </a:ext>
            </a:extLst>
          </p:cNvPr>
          <p:cNvSpPr>
            <a:spLocks noGrp="1"/>
          </p:cNvSpPr>
          <p:nvPr>
            <p:ph type="ftr" sz="quarter" idx="11"/>
          </p:nvPr>
        </p:nvSpPr>
        <p:spPr/>
        <p:txBody>
          <a:bodyPr/>
          <a:lstStyle/>
          <a:p>
            <a:r>
              <a:rPr lang="en-US"/>
              <a:t>© 2018 California Institute of Technology. Government sponsorship acknowledged. </a:t>
            </a:r>
          </a:p>
        </p:txBody>
      </p:sp>
      <p:sp>
        <p:nvSpPr>
          <p:cNvPr id="6" name="Slide Number Placeholder 5">
            <a:extLst>
              <a:ext uri="{FF2B5EF4-FFF2-40B4-BE49-F238E27FC236}">
                <a16:creationId xmlns:a16="http://schemas.microsoft.com/office/drawing/2014/main" id="{98C6BB28-3F83-A540-9FA1-FE233B5EBBD8}"/>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390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802955-A94F-E74B-B7A4-DC7A22AB3F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028EF6-9E48-F148-9680-CADB4CD40E8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886633-3C4D-F645-AEA5-B185862E3A67}"/>
              </a:ext>
            </a:extLst>
          </p:cNvPr>
          <p:cNvSpPr>
            <a:spLocks noGrp="1"/>
          </p:cNvSpPr>
          <p:nvPr>
            <p:ph type="dt" sz="half" idx="10"/>
          </p:nvPr>
        </p:nvSpPr>
        <p:spPr/>
        <p:txBody>
          <a:bodyPr/>
          <a:lstStyle/>
          <a:p>
            <a:fld id="{B50F6303-BE93-A64A-8F18-6B81FC66E6C9}" type="datetime1">
              <a:rPr lang="en-US" smtClean="0"/>
              <a:t>12/12/18</a:t>
            </a:fld>
            <a:endParaRPr lang="en-US"/>
          </a:p>
        </p:txBody>
      </p:sp>
      <p:sp>
        <p:nvSpPr>
          <p:cNvPr id="5" name="Footer Placeholder 4">
            <a:extLst>
              <a:ext uri="{FF2B5EF4-FFF2-40B4-BE49-F238E27FC236}">
                <a16:creationId xmlns:a16="http://schemas.microsoft.com/office/drawing/2014/main" id="{9C3E2EAD-1A51-9542-8C53-920FA41B1F04}"/>
              </a:ext>
            </a:extLst>
          </p:cNvPr>
          <p:cNvSpPr>
            <a:spLocks noGrp="1"/>
          </p:cNvSpPr>
          <p:nvPr>
            <p:ph type="ftr" sz="quarter" idx="11"/>
          </p:nvPr>
        </p:nvSpPr>
        <p:spPr/>
        <p:txBody>
          <a:bodyPr/>
          <a:lstStyle/>
          <a:p>
            <a:r>
              <a:rPr lang="en-US"/>
              <a:t>© 2018 California Institute of Technology. Government sponsorship acknowledged. </a:t>
            </a:r>
          </a:p>
        </p:txBody>
      </p:sp>
      <p:sp>
        <p:nvSpPr>
          <p:cNvPr id="6" name="Slide Number Placeholder 5">
            <a:extLst>
              <a:ext uri="{FF2B5EF4-FFF2-40B4-BE49-F238E27FC236}">
                <a16:creationId xmlns:a16="http://schemas.microsoft.com/office/drawing/2014/main" id="{C23CE7F6-1C9B-E142-8C36-F533E5125703}"/>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99435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4440-430F-F545-895C-4C905F15E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991658-6382-0544-8F12-651B3E2B55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476B0-395A-F144-BD73-49752A7BF794}"/>
              </a:ext>
            </a:extLst>
          </p:cNvPr>
          <p:cNvSpPr>
            <a:spLocks noGrp="1"/>
          </p:cNvSpPr>
          <p:nvPr>
            <p:ph type="dt" sz="half" idx="10"/>
          </p:nvPr>
        </p:nvSpPr>
        <p:spPr/>
        <p:txBody>
          <a:bodyPr/>
          <a:lstStyle/>
          <a:p>
            <a:fld id="{7557194B-EA17-2449-985A-7D8A3A7FC7AC}" type="datetime1">
              <a:rPr lang="en-US" smtClean="0"/>
              <a:t>12/12/18</a:t>
            </a:fld>
            <a:endParaRPr lang="en-US"/>
          </a:p>
        </p:txBody>
      </p:sp>
      <p:sp>
        <p:nvSpPr>
          <p:cNvPr id="5" name="Footer Placeholder 4">
            <a:extLst>
              <a:ext uri="{FF2B5EF4-FFF2-40B4-BE49-F238E27FC236}">
                <a16:creationId xmlns:a16="http://schemas.microsoft.com/office/drawing/2014/main" id="{010076B4-DC47-5644-B39E-8C99494C9FBD}"/>
              </a:ext>
            </a:extLst>
          </p:cNvPr>
          <p:cNvSpPr>
            <a:spLocks noGrp="1"/>
          </p:cNvSpPr>
          <p:nvPr>
            <p:ph type="ftr" sz="quarter" idx="11"/>
          </p:nvPr>
        </p:nvSpPr>
        <p:spPr/>
        <p:txBody>
          <a:bodyPr/>
          <a:lstStyle/>
          <a:p>
            <a:r>
              <a:rPr lang="en-US"/>
              <a:t>© 2018 California Institute of Technology. Government sponsorship acknowledged. </a:t>
            </a:r>
          </a:p>
        </p:txBody>
      </p:sp>
      <p:sp>
        <p:nvSpPr>
          <p:cNvPr id="6" name="Slide Number Placeholder 5">
            <a:extLst>
              <a:ext uri="{FF2B5EF4-FFF2-40B4-BE49-F238E27FC236}">
                <a16:creationId xmlns:a16="http://schemas.microsoft.com/office/drawing/2014/main" id="{D9F3C0C7-570D-F94D-8A37-553594F1A03E}"/>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357484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D01C4-0D5A-8E44-BD63-BFB79AC4C4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494431-0077-F34E-B150-C83726D393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DE9F10-3C97-1A4B-BFF4-C758DDB0CE68}"/>
              </a:ext>
            </a:extLst>
          </p:cNvPr>
          <p:cNvSpPr>
            <a:spLocks noGrp="1"/>
          </p:cNvSpPr>
          <p:nvPr>
            <p:ph type="dt" sz="half" idx="10"/>
          </p:nvPr>
        </p:nvSpPr>
        <p:spPr/>
        <p:txBody>
          <a:bodyPr/>
          <a:lstStyle/>
          <a:p>
            <a:fld id="{1F2E48D7-BADB-ED40-9FEF-5CC9B24A5C27}" type="datetime1">
              <a:rPr lang="en-US" smtClean="0"/>
              <a:t>12/12/18</a:t>
            </a:fld>
            <a:endParaRPr lang="en-US"/>
          </a:p>
        </p:txBody>
      </p:sp>
      <p:sp>
        <p:nvSpPr>
          <p:cNvPr id="5" name="Footer Placeholder 4">
            <a:extLst>
              <a:ext uri="{FF2B5EF4-FFF2-40B4-BE49-F238E27FC236}">
                <a16:creationId xmlns:a16="http://schemas.microsoft.com/office/drawing/2014/main" id="{B86D2FB9-94D9-EC49-8362-C1DDDEAC47B0}"/>
              </a:ext>
            </a:extLst>
          </p:cNvPr>
          <p:cNvSpPr>
            <a:spLocks noGrp="1"/>
          </p:cNvSpPr>
          <p:nvPr>
            <p:ph type="ftr" sz="quarter" idx="11"/>
          </p:nvPr>
        </p:nvSpPr>
        <p:spPr/>
        <p:txBody>
          <a:bodyPr/>
          <a:lstStyle/>
          <a:p>
            <a:r>
              <a:rPr lang="en-US"/>
              <a:t>© 2018 California Institute of Technology. Government sponsorship acknowledged. </a:t>
            </a:r>
          </a:p>
        </p:txBody>
      </p:sp>
      <p:sp>
        <p:nvSpPr>
          <p:cNvPr id="6" name="Slide Number Placeholder 5">
            <a:extLst>
              <a:ext uri="{FF2B5EF4-FFF2-40B4-BE49-F238E27FC236}">
                <a16:creationId xmlns:a16="http://schemas.microsoft.com/office/drawing/2014/main" id="{86AF3E32-1C11-0542-8E87-35E28F656CA7}"/>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3694634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4D7D-0EF9-804B-809E-D0DA71AB3F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7B1BD4-9C7C-5941-984C-565F35D898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10B18-88A9-E34D-805B-CD0AC7C575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DFFCF-D12F-984F-BA48-2548C75155E1}"/>
              </a:ext>
            </a:extLst>
          </p:cNvPr>
          <p:cNvSpPr>
            <a:spLocks noGrp="1"/>
          </p:cNvSpPr>
          <p:nvPr>
            <p:ph type="dt" sz="half" idx="10"/>
          </p:nvPr>
        </p:nvSpPr>
        <p:spPr/>
        <p:txBody>
          <a:bodyPr/>
          <a:lstStyle/>
          <a:p>
            <a:fld id="{67B17C96-50BB-0949-B35F-3B39C34707AC}" type="datetime1">
              <a:rPr lang="en-US" smtClean="0"/>
              <a:t>12/12/18</a:t>
            </a:fld>
            <a:endParaRPr lang="en-US"/>
          </a:p>
        </p:txBody>
      </p:sp>
      <p:sp>
        <p:nvSpPr>
          <p:cNvPr id="6" name="Footer Placeholder 5">
            <a:extLst>
              <a:ext uri="{FF2B5EF4-FFF2-40B4-BE49-F238E27FC236}">
                <a16:creationId xmlns:a16="http://schemas.microsoft.com/office/drawing/2014/main" id="{19BCBDBC-29F3-0A4F-A0ED-514F32EF9772}"/>
              </a:ext>
            </a:extLst>
          </p:cNvPr>
          <p:cNvSpPr>
            <a:spLocks noGrp="1"/>
          </p:cNvSpPr>
          <p:nvPr>
            <p:ph type="ftr" sz="quarter" idx="11"/>
          </p:nvPr>
        </p:nvSpPr>
        <p:spPr/>
        <p:txBody>
          <a:bodyPr/>
          <a:lstStyle/>
          <a:p>
            <a:r>
              <a:rPr lang="en-US"/>
              <a:t>© 2018 California Institute of Technology. Government sponsorship acknowledged. </a:t>
            </a:r>
          </a:p>
        </p:txBody>
      </p:sp>
      <p:sp>
        <p:nvSpPr>
          <p:cNvPr id="7" name="Slide Number Placeholder 6">
            <a:extLst>
              <a:ext uri="{FF2B5EF4-FFF2-40B4-BE49-F238E27FC236}">
                <a16:creationId xmlns:a16="http://schemas.microsoft.com/office/drawing/2014/main" id="{93791339-0E75-3E4C-9946-C9A989035153}"/>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3851706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9D87-8EEA-8A43-9D5B-B9259D53D9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68C178-97AB-934C-B64A-08BB3FDAA7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9FE992-7F16-A64E-93A2-312C1383C8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E15B76-4107-1E43-AE4B-B1C7814D4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1F7B9A-388F-AF4B-862C-45B6D4B3D92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986F85-F0E1-4A4A-A1A9-DB8AC4B20244}"/>
              </a:ext>
            </a:extLst>
          </p:cNvPr>
          <p:cNvSpPr>
            <a:spLocks noGrp="1"/>
          </p:cNvSpPr>
          <p:nvPr>
            <p:ph type="dt" sz="half" idx="10"/>
          </p:nvPr>
        </p:nvSpPr>
        <p:spPr/>
        <p:txBody>
          <a:bodyPr/>
          <a:lstStyle/>
          <a:p>
            <a:fld id="{C08FCB78-3A04-0A4C-856D-8343B10A5C5C}" type="datetime1">
              <a:rPr lang="en-US" smtClean="0"/>
              <a:t>12/12/18</a:t>
            </a:fld>
            <a:endParaRPr lang="en-US"/>
          </a:p>
        </p:txBody>
      </p:sp>
      <p:sp>
        <p:nvSpPr>
          <p:cNvPr id="8" name="Footer Placeholder 7">
            <a:extLst>
              <a:ext uri="{FF2B5EF4-FFF2-40B4-BE49-F238E27FC236}">
                <a16:creationId xmlns:a16="http://schemas.microsoft.com/office/drawing/2014/main" id="{B18C1E47-26AB-0C4A-88A5-A6DB641C575D}"/>
              </a:ext>
            </a:extLst>
          </p:cNvPr>
          <p:cNvSpPr>
            <a:spLocks noGrp="1"/>
          </p:cNvSpPr>
          <p:nvPr>
            <p:ph type="ftr" sz="quarter" idx="11"/>
          </p:nvPr>
        </p:nvSpPr>
        <p:spPr/>
        <p:txBody>
          <a:bodyPr/>
          <a:lstStyle/>
          <a:p>
            <a:r>
              <a:rPr lang="en-US"/>
              <a:t>© 2018 California Institute of Technology. Government sponsorship acknowledged. </a:t>
            </a:r>
          </a:p>
        </p:txBody>
      </p:sp>
      <p:sp>
        <p:nvSpPr>
          <p:cNvPr id="9" name="Slide Number Placeholder 8">
            <a:extLst>
              <a:ext uri="{FF2B5EF4-FFF2-40B4-BE49-F238E27FC236}">
                <a16:creationId xmlns:a16="http://schemas.microsoft.com/office/drawing/2014/main" id="{307C29BF-10F8-F548-9CD3-45DB2DC9D7BF}"/>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3590753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E63D-6910-3149-B5D5-04E3B1A98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22EFE2-DEA5-B047-8D8F-0D8FFA035055}"/>
              </a:ext>
            </a:extLst>
          </p:cNvPr>
          <p:cNvSpPr>
            <a:spLocks noGrp="1"/>
          </p:cNvSpPr>
          <p:nvPr>
            <p:ph type="dt" sz="half" idx="10"/>
          </p:nvPr>
        </p:nvSpPr>
        <p:spPr/>
        <p:txBody>
          <a:bodyPr/>
          <a:lstStyle/>
          <a:p>
            <a:fld id="{000D4F3B-3798-3044-B57C-6CFE50352E65}" type="datetime1">
              <a:rPr lang="en-US" smtClean="0"/>
              <a:t>12/12/18</a:t>
            </a:fld>
            <a:endParaRPr lang="en-US"/>
          </a:p>
        </p:txBody>
      </p:sp>
      <p:sp>
        <p:nvSpPr>
          <p:cNvPr id="4" name="Footer Placeholder 3">
            <a:extLst>
              <a:ext uri="{FF2B5EF4-FFF2-40B4-BE49-F238E27FC236}">
                <a16:creationId xmlns:a16="http://schemas.microsoft.com/office/drawing/2014/main" id="{3F614373-A062-F14B-92B9-2E51B8C4E24C}"/>
              </a:ext>
            </a:extLst>
          </p:cNvPr>
          <p:cNvSpPr>
            <a:spLocks noGrp="1"/>
          </p:cNvSpPr>
          <p:nvPr>
            <p:ph type="ftr" sz="quarter" idx="11"/>
          </p:nvPr>
        </p:nvSpPr>
        <p:spPr/>
        <p:txBody>
          <a:bodyPr/>
          <a:lstStyle/>
          <a:p>
            <a:r>
              <a:rPr lang="en-US"/>
              <a:t>© 2018 California Institute of Technology. Government sponsorship acknowledged. </a:t>
            </a:r>
          </a:p>
        </p:txBody>
      </p:sp>
      <p:sp>
        <p:nvSpPr>
          <p:cNvPr id="5" name="Slide Number Placeholder 4">
            <a:extLst>
              <a:ext uri="{FF2B5EF4-FFF2-40B4-BE49-F238E27FC236}">
                <a16:creationId xmlns:a16="http://schemas.microsoft.com/office/drawing/2014/main" id="{6D3E8393-D79D-5B46-AE83-13326DF7C343}"/>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3444238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91F280-50E7-214E-A588-E384E3662095}"/>
              </a:ext>
            </a:extLst>
          </p:cNvPr>
          <p:cNvSpPr>
            <a:spLocks noGrp="1"/>
          </p:cNvSpPr>
          <p:nvPr>
            <p:ph type="dt" sz="half" idx="10"/>
          </p:nvPr>
        </p:nvSpPr>
        <p:spPr/>
        <p:txBody>
          <a:bodyPr/>
          <a:lstStyle/>
          <a:p>
            <a:fld id="{007CBE7F-EF8F-1745-906B-CE02ECA3681C}" type="datetime1">
              <a:rPr lang="en-US" smtClean="0"/>
              <a:t>12/12/18</a:t>
            </a:fld>
            <a:endParaRPr lang="en-US"/>
          </a:p>
        </p:txBody>
      </p:sp>
      <p:sp>
        <p:nvSpPr>
          <p:cNvPr id="3" name="Footer Placeholder 2">
            <a:extLst>
              <a:ext uri="{FF2B5EF4-FFF2-40B4-BE49-F238E27FC236}">
                <a16:creationId xmlns:a16="http://schemas.microsoft.com/office/drawing/2014/main" id="{72CA8F6E-3372-DD41-A1A6-9162229E5C72}"/>
              </a:ext>
            </a:extLst>
          </p:cNvPr>
          <p:cNvSpPr>
            <a:spLocks noGrp="1"/>
          </p:cNvSpPr>
          <p:nvPr>
            <p:ph type="ftr" sz="quarter" idx="11"/>
          </p:nvPr>
        </p:nvSpPr>
        <p:spPr/>
        <p:txBody>
          <a:bodyPr/>
          <a:lstStyle/>
          <a:p>
            <a:r>
              <a:rPr lang="en-US"/>
              <a:t>© 2018 California Institute of Technology. Government sponsorship acknowledged. </a:t>
            </a:r>
          </a:p>
        </p:txBody>
      </p:sp>
      <p:sp>
        <p:nvSpPr>
          <p:cNvPr id="4" name="Slide Number Placeholder 3">
            <a:extLst>
              <a:ext uri="{FF2B5EF4-FFF2-40B4-BE49-F238E27FC236}">
                <a16:creationId xmlns:a16="http://schemas.microsoft.com/office/drawing/2014/main" id="{89040124-E57E-D74E-9A89-7067CC4A3222}"/>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1252237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3AC6-54E8-4848-8369-3C08494C1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8232F5-7811-2E46-B83F-FD0B749524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CEB3CC-294E-774E-94A8-F3739429D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BD4C36-7EA4-0240-9534-172A833DAD4A}"/>
              </a:ext>
            </a:extLst>
          </p:cNvPr>
          <p:cNvSpPr>
            <a:spLocks noGrp="1"/>
          </p:cNvSpPr>
          <p:nvPr>
            <p:ph type="dt" sz="half" idx="10"/>
          </p:nvPr>
        </p:nvSpPr>
        <p:spPr/>
        <p:txBody>
          <a:bodyPr/>
          <a:lstStyle/>
          <a:p>
            <a:fld id="{73157476-FFA4-D349-9BA7-F8B5DD3DEEB3}" type="datetime1">
              <a:rPr lang="en-US" smtClean="0"/>
              <a:t>12/12/18</a:t>
            </a:fld>
            <a:endParaRPr lang="en-US"/>
          </a:p>
        </p:txBody>
      </p:sp>
      <p:sp>
        <p:nvSpPr>
          <p:cNvPr id="6" name="Footer Placeholder 5">
            <a:extLst>
              <a:ext uri="{FF2B5EF4-FFF2-40B4-BE49-F238E27FC236}">
                <a16:creationId xmlns:a16="http://schemas.microsoft.com/office/drawing/2014/main" id="{DD57CB69-3948-3C49-A4EE-5511A946065C}"/>
              </a:ext>
            </a:extLst>
          </p:cNvPr>
          <p:cNvSpPr>
            <a:spLocks noGrp="1"/>
          </p:cNvSpPr>
          <p:nvPr>
            <p:ph type="ftr" sz="quarter" idx="11"/>
          </p:nvPr>
        </p:nvSpPr>
        <p:spPr/>
        <p:txBody>
          <a:bodyPr/>
          <a:lstStyle/>
          <a:p>
            <a:r>
              <a:rPr lang="en-US"/>
              <a:t>© 2018 California Institute of Technology. Government sponsorship acknowledged. </a:t>
            </a:r>
          </a:p>
        </p:txBody>
      </p:sp>
      <p:sp>
        <p:nvSpPr>
          <p:cNvPr id="7" name="Slide Number Placeholder 6">
            <a:extLst>
              <a:ext uri="{FF2B5EF4-FFF2-40B4-BE49-F238E27FC236}">
                <a16:creationId xmlns:a16="http://schemas.microsoft.com/office/drawing/2014/main" id="{01338415-FED7-2A4D-81C8-AB62A4265DEA}"/>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1391818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A470-AB4E-4D40-BCE2-4FE6F3ACA0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9DA523-F70E-6B48-BABF-63DDA2BA91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919DFD-EBE3-664E-B9BF-61BE1A271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A3425B-9D64-7144-A04E-20332E1A1B2B}"/>
              </a:ext>
            </a:extLst>
          </p:cNvPr>
          <p:cNvSpPr>
            <a:spLocks noGrp="1"/>
          </p:cNvSpPr>
          <p:nvPr>
            <p:ph type="dt" sz="half" idx="10"/>
          </p:nvPr>
        </p:nvSpPr>
        <p:spPr/>
        <p:txBody>
          <a:bodyPr/>
          <a:lstStyle/>
          <a:p>
            <a:fld id="{BBAF1E76-42A5-9C44-91EB-86CE8AC669F4}" type="datetime1">
              <a:rPr lang="en-US" smtClean="0"/>
              <a:t>12/12/18</a:t>
            </a:fld>
            <a:endParaRPr lang="en-US"/>
          </a:p>
        </p:txBody>
      </p:sp>
      <p:sp>
        <p:nvSpPr>
          <p:cNvPr id="6" name="Footer Placeholder 5">
            <a:extLst>
              <a:ext uri="{FF2B5EF4-FFF2-40B4-BE49-F238E27FC236}">
                <a16:creationId xmlns:a16="http://schemas.microsoft.com/office/drawing/2014/main" id="{7C688FE3-F46C-BE46-B96E-59B0A566E1CE}"/>
              </a:ext>
            </a:extLst>
          </p:cNvPr>
          <p:cNvSpPr>
            <a:spLocks noGrp="1"/>
          </p:cNvSpPr>
          <p:nvPr>
            <p:ph type="ftr" sz="quarter" idx="11"/>
          </p:nvPr>
        </p:nvSpPr>
        <p:spPr/>
        <p:txBody>
          <a:bodyPr/>
          <a:lstStyle/>
          <a:p>
            <a:r>
              <a:rPr lang="en-US"/>
              <a:t>© 2018 California Institute of Technology. Government sponsorship acknowledged. </a:t>
            </a:r>
          </a:p>
        </p:txBody>
      </p:sp>
      <p:sp>
        <p:nvSpPr>
          <p:cNvPr id="7" name="Slide Number Placeholder 6">
            <a:extLst>
              <a:ext uri="{FF2B5EF4-FFF2-40B4-BE49-F238E27FC236}">
                <a16:creationId xmlns:a16="http://schemas.microsoft.com/office/drawing/2014/main" id="{66200D14-2493-AA4F-9AFD-AF729EA464A9}"/>
              </a:ext>
            </a:extLst>
          </p:cNvPr>
          <p:cNvSpPr>
            <a:spLocks noGrp="1"/>
          </p:cNvSpPr>
          <p:nvPr>
            <p:ph type="sldNum" sz="quarter" idx="12"/>
          </p:nvPr>
        </p:nvSpPr>
        <p:spPr/>
        <p:txBody>
          <a:bodyPr/>
          <a:lstStyle/>
          <a:p>
            <a:fld id="{EEF094AD-2217-0E47-A345-7E7DA14D97FD}" type="slidenum">
              <a:rPr lang="en-US" smtClean="0"/>
              <a:t>‹#›</a:t>
            </a:fld>
            <a:endParaRPr lang="en-US"/>
          </a:p>
        </p:txBody>
      </p:sp>
    </p:spTree>
    <p:extLst>
      <p:ext uri="{BB962C8B-B14F-4D97-AF65-F5344CB8AC3E}">
        <p14:creationId xmlns:p14="http://schemas.microsoft.com/office/powerpoint/2010/main" val="103875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261A1-7FE3-794D-9B39-DED25CE00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263123-0129-0B41-9C96-85CA2ADD2B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226507-5ACE-374A-8A27-55A30BB34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8881E-E977-8B40-9842-A28EF0003ED8}" type="datetime1">
              <a:rPr lang="en-US" smtClean="0"/>
              <a:t>12/12/18</a:t>
            </a:fld>
            <a:endParaRPr lang="en-US"/>
          </a:p>
        </p:txBody>
      </p:sp>
      <p:sp>
        <p:nvSpPr>
          <p:cNvPr id="5" name="Footer Placeholder 4">
            <a:extLst>
              <a:ext uri="{FF2B5EF4-FFF2-40B4-BE49-F238E27FC236}">
                <a16:creationId xmlns:a16="http://schemas.microsoft.com/office/drawing/2014/main" id="{947CBDED-13BF-1643-9256-E93BAD111E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2018 California Institute of Technology. Government sponsorship acknowledged. </a:t>
            </a:r>
          </a:p>
        </p:txBody>
      </p:sp>
      <p:sp>
        <p:nvSpPr>
          <p:cNvPr id="6" name="Slide Number Placeholder 5">
            <a:extLst>
              <a:ext uri="{FF2B5EF4-FFF2-40B4-BE49-F238E27FC236}">
                <a16:creationId xmlns:a16="http://schemas.microsoft.com/office/drawing/2014/main" id="{04CFC473-2BFF-FB4B-810E-BCE2A8B314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F094AD-2217-0E47-A345-7E7DA14D97FD}" type="slidenum">
              <a:rPr lang="en-US" smtClean="0"/>
              <a:t>‹#›</a:t>
            </a:fld>
            <a:endParaRPr lang="en-US"/>
          </a:p>
        </p:txBody>
      </p:sp>
    </p:spTree>
    <p:extLst>
      <p:ext uri="{BB962C8B-B14F-4D97-AF65-F5344CB8AC3E}">
        <p14:creationId xmlns:p14="http://schemas.microsoft.com/office/powerpoint/2010/main" val="2247456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Jessica.Hausman@jpl.nasa.gov" TargetMode="External"/><Relationship Id="rId1" Type="http://schemas.openxmlformats.org/officeDocument/2006/relationships/slideLayout" Target="../slideLayouts/slideLayout1.xml"/><Relationship Id="rId5" Type="http://schemas.openxmlformats.org/officeDocument/2006/relationships/image" Target="../media/image3.t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www.scipy.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5281/zenodo.1751973" TargetMode="External"/><Relationship Id="rId2" Type="http://schemas.openxmlformats.org/officeDocument/2006/relationships/hyperlink" Target="https://doi.org/10.11578/dc.20171025.196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5152-D069-794D-BC71-0E7A2F647166}"/>
              </a:ext>
            </a:extLst>
          </p:cNvPr>
          <p:cNvSpPr>
            <a:spLocks noGrp="1"/>
          </p:cNvSpPr>
          <p:nvPr>
            <p:ph type="ctrTitle"/>
          </p:nvPr>
        </p:nvSpPr>
        <p:spPr/>
        <p:txBody>
          <a:bodyPr>
            <a:normAutofit fontScale="90000"/>
          </a:bodyPr>
          <a:lstStyle/>
          <a:p>
            <a:r>
              <a:rPr lang="en-US" dirty="0"/>
              <a:t>Recommendations on Software and Service Citations from ESIP</a:t>
            </a:r>
          </a:p>
        </p:txBody>
      </p:sp>
      <p:sp>
        <p:nvSpPr>
          <p:cNvPr id="3" name="Subtitle 2">
            <a:extLst>
              <a:ext uri="{FF2B5EF4-FFF2-40B4-BE49-F238E27FC236}">
                <a16:creationId xmlns:a16="http://schemas.microsoft.com/office/drawing/2014/main" id="{CCA246F5-780D-6C43-A977-C3F1650E2FA5}"/>
              </a:ext>
            </a:extLst>
          </p:cNvPr>
          <p:cNvSpPr>
            <a:spLocks noGrp="1"/>
          </p:cNvSpPr>
          <p:nvPr>
            <p:ph type="subTitle" idx="1"/>
          </p:nvPr>
        </p:nvSpPr>
        <p:spPr/>
        <p:txBody>
          <a:bodyPr>
            <a:normAutofit lnSpcReduction="10000"/>
          </a:bodyPr>
          <a:lstStyle/>
          <a:p>
            <a:r>
              <a:rPr lang="en-US" dirty="0">
                <a:hlinkClick r:id="rId2"/>
              </a:rPr>
              <a:t>Jessica.Hausman@jpl.nasa.gov</a:t>
            </a:r>
            <a:r>
              <a:rPr lang="en-US" dirty="0"/>
              <a:t>, Jet Propulsion Laboratory, California Institute of Technology </a:t>
            </a:r>
          </a:p>
          <a:p>
            <a:r>
              <a:rPr lang="en-US" dirty="0"/>
              <a:t>Shelley Stall, American Geophysical Union</a:t>
            </a:r>
          </a:p>
          <a:p>
            <a:r>
              <a:rPr lang="en-US" dirty="0"/>
              <a:t>James Gallagher, </a:t>
            </a:r>
            <a:r>
              <a:rPr lang="en-US" dirty="0" err="1"/>
              <a:t>OPeNDAP</a:t>
            </a:r>
            <a:endParaRPr lang="en-US" dirty="0"/>
          </a:p>
          <a:p>
            <a:endParaRPr lang="en-US" dirty="0"/>
          </a:p>
        </p:txBody>
      </p:sp>
      <p:pic>
        <p:nvPicPr>
          <p:cNvPr id="4" name="Picture 2">
            <a:extLst>
              <a:ext uri="{FF2B5EF4-FFF2-40B4-BE49-F238E27FC236}">
                <a16:creationId xmlns:a16="http://schemas.microsoft.com/office/drawing/2014/main" id="{E5D250C0-C4F7-C244-BBD6-78F9164B0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217" t="4778" b="72410"/>
          <a:stretch/>
        </p:blipFill>
        <p:spPr bwMode="auto">
          <a:xfrm>
            <a:off x="6684178" y="5548379"/>
            <a:ext cx="1712566" cy="13096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DE42825-DFCF-514A-A10F-338CF18C9152}"/>
              </a:ext>
            </a:extLst>
          </p:cNvPr>
          <p:cNvPicPr>
            <a:picLocks noChangeAspect="1"/>
          </p:cNvPicPr>
          <p:nvPr/>
        </p:nvPicPr>
        <p:blipFill>
          <a:blip r:embed="rId4"/>
          <a:stretch>
            <a:fillRect/>
          </a:stretch>
        </p:blipFill>
        <p:spPr>
          <a:xfrm>
            <a:off x="8396744" y="5966777"/>
            <a:ext cx="1969008" cy="534536"/>
          </a:xfrm>
          <a:prstGeom prst="rect">
            <a:avLst/>
          </a:prstGeom>
        </p:spPr>
      </p:pic>
      <p:pic>
        <p:nvPicPr>
          <p:cNvPr id="8" name="Picture 7">
            <a:extLst>
              <a:ext uri="{FF2B5EF4-FFF2-40B4-BE49-F238E27FC236}">
                <a16:creationId xmlns:a16="http://schemas.microsoft.com/office/drawing/2014/main" id="{E784487B-AA1F-EF45-BD0F-CC344FFBB504}"/>
              </a:ext>
            </a:extLst>
          </p:cNvPr>
          <p:cNvPicPr>
            <a:picLocks noChangeAspect="1"/>
          </p:cNvPicPr>
          <p:nvPr/>
        </p:nvPicPr>
        <p:blipFill>
          <a:blip r:embed="rId5"/>
          <a:stretch>
            <a:fillRect/>
          </a:stretch>
        </p:blipFill>
        <p:spPr>
          <a:xfrm>
            <a:off x="10668000" y="5428101"/>
            <a:ext cx="1488700" cy="1231394"/>
          </a:xfrm>
          <a:prstGeom prst="rect">
            <a:avLst/>
          </a:prstGeom>
        </p:spPr>
      </p:pic>
    </p:spTree>
    <p:extLst>
      <p:ext uri="{BB962C8B-B14F-4D97-AF65-F5344CB8AC3E}">
        <p14:creationId xmlns:p14="http://schemas.microsoft.com/office/powerpoint/2010/main" val="316152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49E10-483F-A34B-BBC4-0F1056E512FA}"/>
              </a:ext>
            </a:extLst>
          </p:cNvPr>
          <p:cNvPicPr>
            <a:picLocks noChangeAspect="1"/>
          </p:cNvPicPr>
          <p:nvPr/>
        </p:nvPicPr>
        <p:blipFill>
          <a:blip r:embed="rId2"/>
          <a:stretch>
            <a:fillRect/>
          </a:stretch>
        </p:blipFill>
        <p:spPr>
          <a:xfrm>
            <a:off x="0" y="552754"/>
            <a:ext cx="12192000" cy="5752491"/>
          </a:xfrm>
          <a:prstGeom prst="rect">
            <a:avLst/>
          </a:prstGeom>
        </p:spPr>
      </p:pic>
      <p:sp>
        <p:nvSpPr>
          <p:cNvPr id="2" name="Footer Placeholder 1">
            <a:extLst>
              <a:ext uri="{FF2B5EF4-FFF2-40B4-BE49-F238E27FC236}">
                <a16:creationId xmlns:a16="http://schemas.microsoft.com/office/drawing/2014/main" id="{38A6A9E5-0BF4-0845-BBEA-3BDE1F96FF39}"/>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3345746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E9A26C-4F70-9445-9A41-2700F288F531}"/>
              </a:ext>
            </a:extLst>
          </p:cNvPr>
          <p:cNvPicPr>
            <a:picLocks noChangeAspect="1"/>
          </p:cNvPicPr>
          <p:nvPr/>
        </p:nvPicPr>
        <p:blipFill>
          <a:blip r:embed="rId2"/>
          <a:stretch>
            <a:fillRect/>
          </a:stretch>
        </p:blipFill>
        <p:spPr>
          <a:xfrm>
            <a:off x="636600" y="0"/>
            <a:ext cx="10918800" cy="6858000"/>
          </a:xfrm>
          <a:prstGeom prst="rect">
            <a:avLst/>
          </a:prstGeom>
        </p:spPr>
      </p:pic>
      <p:sp>
        <p:nvSpPr>
          <p:cNvPr id="2" name="Footer Placeholder 1">
            <a:extLst>
              <a:ext uri="{FF2B5EF4-FFF2-40B4-BE49-F238E27FC236}">
                <a16:creationId xmlns:a16="http://schemas.microsoft.com/office/drawing/2014/main" id="{CDE5FCDC-4A4D-1345-B973-1A704A74D463}"/>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123697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01263B-6ACC-2147-93D0-DD098064F9CF}"/>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8AC59D3-B049-B445-A780-785B8753955A}"/>
              </a:ext>
            </a:extLst>
          </p:cNvPr>
          <p:cNvSpPr>
            <a:spLocks noGrp="1"/>
          </p:cNvSpPr>
          <p:nvPr>
            <p:ph idx="1"/>
          </p:nvPr>
        </p:nvSpPr>
        <p:spPr/>
        <p:txBody>
          <a:bodyPr>
            <a:noAutofit/>
          </a:bodyPr>
          <a:lstStyle/>
          <a:p>
            <a:r>
              <a:rPr lang="en-US" sz="3600" dirty="0"/>
              <a:t>No DOI, must use URL</a:t>
            </a:r>
          </a:p>
          <a:p>
            <a:pPr lvl="1"/>
            <a:r>
              <a:rPr lang="en-US" sz="3600" dirty="0"/>
              <a:t>Jones E., Oliphant E., &amp; Peterson P., </a:t>
            </a:r>
            <a:r>
              <a:rPr lang="en-US" sz="3600" i="1" dirty="0"/>
              <a:t>et al.</a:t>
            </a:r>
            <a:r>
              <a:rPr lang="en-US" sz="3600" dirty="0"/>
              <a:t> (2001). SciPy: Open Source Scientific Tools for Python. Version 1.1.0. Author. </a:t>
            </a:r>
            <a:r>
              <a:rPr lang="en-US" sz="3600" u="sng" dirty="0">
                <a:hlinkClick r:id="rId2"/>
              </a:rPr>
              <a:t>http://www.scipy.org/</a:t>
            </a:r>
            <a:r>
              <a:rPr lang="en-US" sz="3600" dirty="0"/>
              <a:t>. Accessed 2018-07-26.</a:t>
            </a:r>
            <a:endParaRPr lang="en-US" sz="3600" b="0" dirty="0">
              <a:effectLst/>
            </a:endParaRPr>
          </a:p>
          <a:p>
            <a:pPr lvl="1"/>
            <a:r>
              <a:rPr lang="en-US" sz="3600" dirty="0"/>
              <a:t>Giovanni Team. (2018). Giovanni. Ver. 4.28.  Goddard, MD, USA. https://</a:t>
            </a:r>
            <a:r>
              <a:rPr lang="en-US" sz="3600" dirty="0" err="1"/>
              <a:t>giovanni.gsfc.nasa.gov</a:t>
            </a:r>
            <a:r>
              <a:rPr lang="en-US" sz="3600" dirty="0"/>
              <a:t>/</a:t>
            </a:r>
            <a:r>
              <a:rPr lang="en-US" sz="3600" dirty="0" err="1"/>
              <a:t>giovanni</a:t>
            </a:r>
            <a:r>
              <a:rPr lang="en-US" sz="3600" dirty="0"/>
              <a:t>. Accessed 2018-08-30.</a:t>
            </a:r>
            <a:endParaRPr lang="en-US" sz="3600" b="0" dirty="0">
              <a:effectLst/>
            </a:endParaRPr>
          </a:p>
          <a:p>
            <a:pPr marL="0" indent="0">
              <a:buNone/>
            </a:pPr>
            <a:br>
              <a:rPr lang="en-US" sz="3600" dirty="0"/>
            </a:br>
            <a:endParaRPr lang="en-US" sz="3600" dirty="0"/>
          </a:p>
        </p:txBody>
      </p:sp>
      <p:sp>
        <p:nvSpPr>
          <p:cNvPr id="2" name="Footer Placeholder 1">
            <a:extLst>
              <a:ext uri="{FF2B5EF4-FFF2-40B4-BE49-F238E27FC236}">
                <a16:creationId xmlns:a16="http://schemas.microsoft.com/office/drawing/2014/main" id="{8D72D811-DFCE-4A47-A647-38FBE97E8EC2}"/>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2716705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8FC86-2E01-3B4B-B64C-C4948CE76138}"/>
              </a:ext>
            </a:extLst>
          </p:cNvPr>
          <p:cNvPicPr>
            <a:picLocks noChangeAspect="1"/>
          </p:cNvPicPr>
          <p:nvPr/>
        </p:nvPicPr>
        <p:blipFill>
          <a:blip r:embed="rId2"/>
          <a:stretch>
            <a:fillRect/>
          </a:stretch>
        </p:blipFill>
        <p:spPr>
          <a:xfrm>
            <a:off x="190995" y="0"/>
            <a:ext cx="11810010" cy="6858000"/>
          </a:xfrm>
          <a:prstGeom prst="rect">
            <a:avLst/>
          </a:prstGeom>
        </p:spPr>
      </p:pic>
      <p:sp>
        <p:nvSpPr>
          <p:cNvPr id="2" name="Footer Placeholder 1">
            <a:extLst>
              <a:ext uri="{FF2B5EF4-FFF2-40B4-BE49-F238E27FC236}">
                <a16:creationId xmlns:a16="http://schemas.microsoft.com/office/drawing/2014/main" id="{EFE1D15F-C620-2048-9193-08FA3B39D7C0}"/>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267741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0852-5B0C-D940-A921-940CD68A237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BDA0CC7-C36B-B74F-95D2-26B609E909E0}"/>
              </a:ext>
            </a:extLst>
          </p:cNvPr>
          <p:cNvSpPr>
            <a:spLocks noGrp="1"/>
          </p:cNvSpPr>
          <p:nvPr>
            <p:ph idx="1"/>
          </p:nvPr>
        </p:nvSpPr>
        <p:spPr/>
        <p:txBody>
          <a:bodyPr/>
          <a:lstStyle/>
          <a:p>
            <a:r>
              <a:rPr lang="en-US" dirty="0"/>
              <a:t>Guidelines will be made available from ESIP by early February</a:t>
            </a:r>
          </a:p>
          <a:p>
            <a:r>
              <a:rPr lang="en-US" dirty="0"/>
              <a:t>Consolidates recommendations from multiple working groups and organizations for the science researcher</a:t>
            </a:r>
          </a:p>
          <a:p>
            <a:r>
              <a:rPr lang="en-US" dirty="0"/>
              <a:t>FAIR software</a:t>
            </a:r>
          </a:p>
        </p:txBody>
      </p:sp>
      <p:sp>
        <p:nvSpPr>
          <p:cNvPr id="4" name="Footer Placeholder 3">
            <a:extLst>
              <a:ext uri="{FF2B5EF4-FFF2-40B4-BE49-F238E27FC236}">
                <a16:creationId xmlns:a16="http://schemas.microsoft.com/office/drawing/2014/main" id="{6CD3BEDF-C042-1746-93EA-2865BCC30739}"/>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3816109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E8AD-BBDE-8C43-A559-09F6CA336EE5}"/>
              </a:ext>
            </a:extLst>
          </p:cNvPr>
          <p:cNvSpPr>
            <a:spLocks noGrp="1"/>
          </p:cNvSpPr>
          <p:nvPr>
            <p:ph type="title"/>
          </p:nvPr>
        </p:nvSpPr>
        <p:spPr>
          <a:xfrm>
            <a:off x="838200" y="365125"/>
            <a:ext cx="10515600" cy="585851"/>
          </a:xfrm>
        </p:spPr>
        <p:txBody>
          <a:bodyPr>
            <a:normAutofit fontScale="90000"/>
          </a:bodyPr>
          <a:lstStyle/>
          <a:p>
            <a:r>
              <a:rPr lang="en-US" dirty="0"/>
              <a:t>Citation elements</a:t>
            </a:r>
          </a:p>
        </p:txBody>
      </p:sp>
      <p:sp>
        <p:nvSpPr>
          <p:cNvPr id="3" name="Content Placeholder 2">
            <a:extLst>
              <a:ext uri="{FF2B5EF4-FFF2-40B4-BE49-F238E27FC236}">
                <a16:creationId xmlns:a16="http://schemas.microsoft.com/office/drawing/2014/main" id="{67A6BD37-1A14-1E41-81EB-BF351ADD937B}"/>
              </a:ext>
            </a:extLst>
          </p:cNvPr>
          <p:cNvSpPr>
            <a:spLocks noGrp="1"/>
          </p:cNvSpPr>
          <p:nvPr>
            <p:ph idx="1"/>
          </p:nvPr>
        </p:nvSpPr>
        <p:spPr>
          <a:xfrm>
            <a:off x="128016" y="950976"/>
            <a:ext cx="12063984" cy="5687568"/>
          </a:xfrm>
        </p:spPr>
        <p:txBody>
          <a:bodyPr>
            <a:normAutofit fontScale="77500" lnSpcReduction="20000"/>
          </a:bodyPr>
          <a:lstStyle/>
          <a:p>
            <a:pPr fontAlgn="base"/>
            <a:r>
              <a:rPr lang="en-US" dirty="0"/>
              <a:t>Author(s) - the people or organizations responsible for the intellectual work to develop the software. Author(s) can be a list of individuals or a mission/project/group name.</a:t>
            </a:r>
          </a:p>
          <a:p>
            <a:pPr fontAlgn="base"/>
            <a:r>
              <a:rPr lang="en-US" dirty="0"/>
              <a:t>Publication Year - when the software is published to a repository or any other publication venues.  This is specific to the version being cited.</a:t>
            </a:r>
          </a:p>
          <a:p>
            <a:pPr fontAlgn="base"/>
            <a:r>
              <a:rPr lang="en-US" dirty="0"/>
              <a:t>Title - the formal title of the software or service. </a:t>
            </a:r>
          </a:p>
          <a:p>
            <a:pPr fontAlgn="base"/>
            <a:r>
              <a:rPr lang="en-US" dirty="0"/>
              <a:t>Version - the precise version of the software used. Careful version tracking is critical to accurate citation. </a:t>
            </a:r>
          </a:p>
          <a:p>
            <a:pPr fontAlgn="base"/>
            <a:r>
              <a:rPr lang="en-US" dirty="0"/>
              <a:t>Publisher - the repository where software is held, archived, distributed, released or produced, ideally an institutional or disciplinary repository that provides curation and preservation of software. For example, Climate Data Gateway at NCAR, NASA Earth Exchange, </a:t>
            </a:r>
            <a:r>
              <a:rPr lang="en-US" dirty="0" err="1"/>
              <a:t>Zenodo</a:t>
            </a:r>
            <a:r>
              <a:rPr lang="en-US" dirty="0"/>
              <a:t>, </a:t>
            </a:r>
            <a:r>
              <a:rPr lang="en-US" dirty="0" err="1"/>
              <a:t>Github</a:t>
            </a:r>
            <a:r>
              <a:rPr lang="en-US" dirty="0"/>
              <a:t> (with </a:t>
            </a:r>
            <a:r>
              <a:rPr lang="en-US" dirty="0" err="1"/>
              <a:t>Zenodo</a:t>
            </a:r>
            <a:r>
              <a:rPr lang="en-US" dirty="0"/>
              <a:t> DOI), </a:t>
            </a:r>
            <a:r>
              <a:rPr lang="en-US" dirty="0" err="1"/>
              <a:t>Figshare</a:t>
            </a:r>
            <a:r>
              <a:rPr lang="en-US" dirty="0"/>
              <a:t>, </a:t>
            </a:r>
            <a:r>
              <a:rPr lang="en-US" dirty="0" err="1"/>
              <a:t>Dataverse</a:t>
            </a:r>
            <a:r>
              <a:rPr lang="en-US" dirty="0"/>
              <a:t>, Center for Open Science, Dryad.</a:t>
            </a:r>
          </a:p>
          <a:p>
            <a:pPr fontAlgn="base"/>
            <a:r>
              <a:rPr lang="en-US" dirty="0"/>
              <a:t>Locator/Identifier - it should be a persistent identifier (PID) such as a DOI, Handle or ARK that resolves to landing page. DOI is considered best practice for software citation. DOIs are a unique, persistent identifier that can be used to track software citation metrics and to link related research outputs such as journal articles and research data. </a:t>
            </a:r>
          </a:p>
          <a:p>
            <a:pPr fontAlgn="base"/>
            <a:r>
              <a:rPr lang="en-US" dirty="0"/>
              <a:t>Access Date [</a:t>
            </a:r>
            <a:r>
              <a:rPr lang="en-US" i="1" dirty="0"/>
              <a:t>YYYY-MM-DD</a:t>
            </a:r>
            <a:r>
              <a:rPr lang="en-US" dirty="0"/>
              <a:t>] - Ongoing development of software may not always be reflected in release dates and versions. It is important to indicate when software or a service was accessed, especially when no persistent identifier is used. At minimum include year and month.</a:t>
            </a:r>
          </a:p>
          <a:p>
            <a:pPr fontAlgn="base"/>
            <a:endParaRPr lang="en-US" dirty="0"/>
          </a:p>
          <a:p>
            <a:endParaRPr lang="en-US" dirty="0"/>
          </a:p>
        </p:txBody>
      </p:sp>
      <p:sp>
        <p:nvSpPr>
          <p:cNvPr id="4" name="Footer Placeholder 3">
            <a:extLst>
              <a:ext uri="{FF2B5EF4-FFF2-40B4-BE49-F238E27FC236}">
                <a16:creationId xmlns:a16="http://schemas.microsoft.com/office/drawing/2014/main" id="{9EF78835-2AB8-CA4F-80ED-1F177B683050}"/>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1895958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FF3E-9E9C-894E-A1CB-49BB30921EA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7C0783D-4071-1A4C-8530-DFC9FACC6DE5}"/>
              </a:ext>
            </a:extLst>
          </p:cNvPr>
          <p:cNvSpPr>
            <a:spLocks noGrp="1"/>
          </p:cNvSpPr>
          <p:nvPr>
            <p:ph idx="1"/>
          </p:nvPr>
        </p:nvSpPr>
        <p:spPr/>
        <p:txBody>
          <a:bodyPr/>
          <a:lstStyle/>
          <a:p>
            <a:r>
              <a:rPr lang="en-US" sz="3600" dirty="0"/>
              <a:t>Introduction of ESIP Software and Services Citations Cluster</a:t>
            </a:r>
          </a:p>
          <a:p>
            <a:r>
              <a:rPr lang="en-US" sz="3600" dirty="0"/>
              <a:t>Definition of software and services</a:t>
            </a:r>
          </a:p>
          <a:p>
            <a:r>
              <a:rPr lang="en-US" sz="3600" dirty="0"/>
              <a:t>Why cite software and services</a:t>
            </a:r>
          </a:p>
          <a:p>
            <a:r>
              <a:rPr lang="en-US" sz="3600" dirty="0"/>
              <a:t>Guidelines on citation format</a:t>
            </a:r>
          </a:p>
          <a:p>
            <a:r>
              <a:rPr lang="en-US" sz="3600" dirty="0"/>
              <a:t>Examples</a:t>
            </a:r>
          </a:p>
          <a:p>
            <a:endParaRPr lang="en-US" dirty="0"/>
          </a:p>
        </p:txBody>
      </p:sp>
      <p:sp>
        <p:nvSpPr>
          <p:cNvPr id="4" name="Footer Placeholder 3">
            <a:extLst>
              <a:ext uri="{FF2B5EF4-FFF2-40B4-BE49-F238E27FC236}">
                <a16:creationId xmlns:a16="http://schemas.microsoft.com/office/drawing/2014/main" id="{EE6FEDD3-FC3F-8C44-9EED-018A78282C83}"/>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384824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9F2AC-D717-174B-8C1F-070C725C7BEC}"/>
              </a:ext>
            </a:extLst>
          </p:cNvPr>
          <p:cNvSpPr>
            <a:spLocks noGrp="1"/>
          </p:cNvSpPr>
          <p:nvPr>
            <p:ph type="title"/>
          </p:nvPr>
        </p:nvSpPr>
        <p:spPr/>
        <p:txBody>
          <a:bodyPr/>
          <a:lstStyle/>
          <a:p>
            <a:r>
              <a:rPr lang="en-US" dirty="0"/>
              <a:t>Software and Services Citations Cluster</a:t>
            </a:r>
          </a:p>
        </p:txBody>
      </p:sp>
      <p:sp>
        <p:nvSpPr>
          <p:cNvPr id="3" name="Content Placeholder 2">
            <a:extLst>
              <a:ext uri="{FF2B5EF4-FFF2-40B4-BE49-F238E27FC236}">
                <a16:creationId xmlns:a16="http://schemas.microsoft.com/office/drawing/2014/main" id="{80235027-D1E7-8C4F-A4A2-D362C8F18A67}"/>
              </a:ext>
            </a:extLst>
          </p:cNvPr>
          <p:cNvSpPr>
            <a:spLocks noGrp="1"/>
          </p:cNvSpPr>
          <p:nvPr>
            <p:ph idx="1"/>
          </p:nvPr>
        </p:nvSpPr>
        <p:spPr/>
        <p:txBody>
          <a:bodyPr>
            <a:normAutofit lnSpcReduction="10000"/>
          </a:bodyPr>
          <a:lstStyle/>
          <a:p>
            <a:r>
              <a:rPr lang="is-IS" dirty="0"/>
              <a:t>This cluster operates under the Earth Science Information Partners (ESIP) so that there can be collaboration with multiple organization</a:t>
            </a:r>
            <a:endParaRPr lang="en-US" dirty="0"/>
          </a:p>
          <a:p>
            <a:r>
              <a:rPr lang="en-US" dirty="0"/>
              <a:t>The cluster originally formed under NASA’s ESDSWG (Earth Science Data System Working Groups)</a:t>
            </a:r>
          </a:p>
          <a:p>
            <a:pPr lvl="1"/>
            <a:r>
              <a:rPr lang="en-US" dirty="0"/>
              <a:t>Made up of EOSDIS, DAACs, ROSES proposal winners and Subject Matter Experts</a:t>
            </a:r>
          </a:p>
          <a:p>
            <a:r>
              <a:rPr lang="en-US" dirty="0"/>
              <a:t>Started as DOIs for data, then data citations, then software and services</a:t>
            </a:r>
          </a:p>
          <a:p>
            <a:r>
              <a:rPr lang="en-US" dirty="0"/>
              <a:t>Sometimes users can only access the data via software or a tool or what happens when the tool manipulates the data? This question kept popping up so Software and Citations working group was formed</a:t>
            </a:r>
          </a:p>
          <a:p>
            <a:endParaRPr lang="en-US" dirty="0"/>
          </a:p>
          <a:p>
            <a:endParaRPr lang="en-US" dirty="0"/>
          </a:p>
        </p:txBody>
      </p:sp>
      <p:sp>
        <p:nvSpPr>
          <p:cNvPr id="4" name="Footer Placeholder 3">
            <a:extLst>
              <a:ext uri="{FF2B5EF4-FFF2-40B4-BE49-F238E27FC236}">
                <a16:creationId xmlns:a16="http://schemas.microsoft.com/office/drawing/2014/main" id="{D23F9617-4A92-6340-9A67-4A5DF8B126F6}"/>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263046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C8FB-5076-D040-A9CA-D308073947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A221E7-E180-294B-B313-8FFAAC12C5EF}"/>
              </a:ext>
            </a:extLst>
          </p:cNvPr>
          <p:cNvSpPr>
            <a:spLocks noGrp="1"/>
          </p:cNvSpPr>
          <p:nvPr>
            <p:ph idx="1"/>
          </p:nvPr>
        </p:nvSpPr>
        <p:spPr/>
        <p:txBody>
          <a:bodyPr/>
          <a:lstStyle/>
          <a:p>
            <a:r>
              <a:rPr lang="en-US" dirty="0"/>
              <a:t>The goal was to make software and service citation format and landing pages specifically for NASA software and services</a:t>
            </a:r>
          </a:p>
          <a:p>
            <a:pPr lvl="1"/>
            <a:r>
              <a:rPr lang="en-US" dirty="0"/>
              <a:t>Did not consider models, on purpose</a:t>
            </a:r>
          </a:p>
          <a:p>
            <a:pPr lvl="1"/>
            <a:r>
              <a:rPr lang="en-US" dirty="0"/>
              <a:t>ESDSWG is closed, only its members can see the wiki or be on the email list</a:t>
            </a:r>
          </a:p>
          <a:p>
            <a:r>
              <a:rPr lang="en-US" dirty="0"/>
              <a:t>There are several other groups working on software citations 	</a:t>
            </a:r>
          </a:p>
          <a:p>
            <a:pPr lvl="1"/>
            <a:r>
              <a:rPr lang="en-US" dirty="0"/>
              <a:t>RDA, FORCE11, </a:t>
            </a:r>
            <a:r>
              <a:rPr lang="en-US" dirty="0" err="1"/>
              <a:t>DataCite</a:t>
            </a:r>
            <a:r>
              <a:rPr lang="en-US" dirty="0"/>
              <a:t>, Australia National Data Service,</a:t>
            </a:r>
            <a:r>
              <a:rPr lang="is-IS" dirty="0"/>
              <a:t>…</a:t>
            </a:r>
          </a:p>
          <a:p>
            <a:r>
              <a:rPr lang="is-IS" dirty="0"/>
              <a:t>There is a need to collaborate with the different groups and address issues that are bigger than NASA’s current needs</a:t>
            </a:r>
          </a:p>
        </p:txBody>
      </p:sp>
      <p:sp>
        <p:nvSpPr>
          <p:cNvPr id="4" name="Footer Placeholder 3">
            <a:extLst>
              <a:ext uri="{FF2B5EF4-FFF2-40B4-BE49-F238E27FC236}">
                <a16:creationId xmlns:a16="http://schemas.microsoft.com/office/drawing/2014/main" id="{35E3947B-7861-8846-95C6-538704C82B6E}"/>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2250518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vs. Services</a:t>
            </a:r>
          </a:p>
        </p:txBody>
      </p:sp>
      <p:sp>
        <p:nvSpPr>
          <p:cNvPr id="3" name="Content Placeholder 2"/>
          <p:cNvSpPr>
            <a:spLocks noGrp="1"/>
          </p:cNvSpPr>
          <p:nvPr>
            <p:ph idx="1"/>
          </p:nvPr>
        </p:nvSpPr>
        <p:spPr/>
        <p:txBody>
          <a:bodyPr>
            <a:normAutofit fontScale="92500" lnSpcReduction="10000"/>
          </a:bodyPr>
          <a:lstStyle/>
          <a:p>
            <a:r>
              <a:rPr lang="en-US" dirty="0"/>
              <a:t>Software – A computer program, in source code or compiled form, that supports scholarly research. Software may be downloaded, compiled, executed and instantiated.</a:t>
            </a:r>
          </a:p>
          <a:p>
            <a:pPr lvl="1"/>
            <a:r>
              <a:rPr lang="en-US" dirty="0"/>
              <a:t>E.g. models or anything on </a:t>
            </a:r>
            <a:r>
              <a:rPr lang="en-US" dirty="0" err="1"/>
              <a:t>Github</a:t>
            </a:r>
            <a:endParaRPr lang="en-US" dirty="0"/>
          </a:p>
          <a:p>
            <a:endParaRPr lang="en-US" dirty="0"/>
          </a:p>
          <a:p>
            <a:r>
              <a:rPr lang="en-US" dirty="0"/>
              <a:t>Services – Services provide functions for the creation, access, processing and analysis of data. Services can be web services, provided across the web and following a well-defined machine protocol. In these guidelines software can be a service or web service. Services can be delivered through an implemented software instance that enables users to 'do' something with data. The user does not necessarily directly interact with the code. </a:t>
            </a:r>
            <a:endParaRPr lang="en-US" b="0" dirty="0">
              <a:effectLst/>
            </a:endParaRPr>
          </a:p>
          <a:p>
            <a:pPr lvl="1"/>
            <a:r>
              <a:rPr lang="en-US" dirty="0"/>
              <a:t>E.g. Giovanni or processing on demand</a:t>
            </a:r>
          </a:p>
        </p:txBody>
      </p:sp>
      <p:sp>
        <p:nvSpPr>
          <p:cNvPr id="4" name="Footer Placeholder 3">
            <a:extLst>
              <a:ext uri="{FF2B5EF4-FFF2-40B4-BE49-F238E27FC236}">
                <a16:creationId xmlns:a16="http://schemas.microsoft.com/office/drawing/2014/main" id="{C704726A-C16A-624A-95AE-BCC72B1D3972}"/>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270987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5EEB-1D96-6C46-9670-14D60B39314C}"/>
              </a:ext>
            </a:extLst>
          </p:cNvPr>
          <p:cNvSpPr>
            <a:spLocks noGrp="1"/>
          </p:cNvSpPr>
          <p:nvPr>
            <p:ph type="title"/>
          </p:nvPr>
        </p:nvSpPr>
        <p:spPr/>
        <p:txBody>
          <a:bodyPr/>
          <a:lstStyle/>
          <a:p>
            <a:r>
              <a:rPr lang="en-US" dirty="0"/>
              <a:t>Why Cite Software</a:t>
            </a:r>
          </a:p>
        </p:txBody>
      </p:sp>
      <p:sp>
        <p:nvSpPr>
          <p:cNvPr id="3" name="Content Placeholder 2">
            <a:extLst>
              <a:ext uri="{FF2B5EF4-FFF2-40B4-BE49-F238E27FC236}">
                <a16:creationId xmlns:a16="http://schemas.microsoft.com/office/drawing/2014/main" id="{B552B44D-BD8B-8A46-870E-233E64F21CE4}"/>
              </a:ext>
            </a:extLst>
          </p:cNvPr>
          <p:cNvSpPr>
            <a:spLocks noGrp="1"/>
          </p:cNvSpPr>
          <p:nvPr>
            <p:ph idx="1"/>
          </p:nvPr>
        </p:nvSpPr>
        <p:spPr>
          <a:xfrm>
            <a:off x="838200" y="1463040"/>
            <a:ext cx="10515600" cy="4713923"/>
          </a:xfrm>
        </p:spPr>
        <p:txBody>
          <a:bodyPr>
            <a:normAutofit fontScale="92500" lnSpcReduction="10000"/>
          </a:bodyPr>
          <a:lstStyle/>
          <a:p>
            <a:pPr fontAlgn="base"/>
            <a:r>
              <a:rPr lang="en-US" dirty="0"/>
              <a:t>To aid scientific reproducibility through direct, unambiguous reference to the precise software or service used in a particular study. </a:t>
            </a:r>
          </a:p>
          <a:p>
            <a:pPr fontAlgn="base"/>
            <a:r>
              <a:rPr lang="en-US" dirty="0"/>
              <a:t>To provide fair credit for software developers or researchers who spend time in developing software. Citation of software also enables recognition of scholarly effort in disciplines and organizations what want to acknowledge and reward software development. </a:t>
            </a:r>
          </a:p>
          <a:p>
            <a:pPr fontAlgn="base"/>
            <a:r>
              <a:rPr lang="en-US" dirty="0"/>
              <a:t>To ensure scientific transparency and reasonable accountability of research.</a:t>
            </a:r>
          </a:p>
          <a:p>
            <a:pPr fontAlgn="base"/>
            <a:r>
              <a:rPr lang="en-US" dirty="0"/>
              <a:t>To aid in tracking the use and reuse of software through reference in scientific literature and within other software.</a:t>
            </a:r>
          </a:p>
          <a:p>
            <a:pPr fontAlgn="base"/>
            <a:r>
              <a:rPr lang="en-US" dirty="0"/>
              <a:t>To help developers verify how their software are being used.</a:t>
            </a:r>
          </a:p>
          <a:p>
            <a:pPr fontAlgn="base"/>
            <a:r>
              <a:rPr lang="en-US" dirty="0"/>
              <a:t>To make software FAIR (Findable Accessible Interoperable Reusable) </a:t>
            </a:r>
          </a:p>
          <a:p>
            <a:endParaRPr lang="en-US" dirty="0"/>
          </a:p>
        </p:txBody>
      </p:sp>
      <p:sp>
        <p:nvSpPr>
          <p:cNvPr id="4" name="Footer Placeholder 3">
            <a:extLst>
              <a:ext uri="{FF2B5EF4-FFF2-40B4-BE49-F238E27FC236}">
                <a16:creationId xmlns:a16="http://schemas.microsoft.com/office/drawing/2014/main" id="{1248E845-F755-BA47-93E8-4370964DB65E}"/>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2902593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874D-EE7C-FD4F-83AB-33ADA997BE77}"/>
              </a:ext>
            </a:extLst>
          </p:cNvPr>
          <p:cNvSpPr>
            <a:spLocks noGrp="1"/>
          </p:cNvSpPr>
          <p:nvPr>
            <p:ph type="title"/>
          </p:nvPr>
        </p:nvSpPr>
        <p:spPr/>
        <p:txBody>
          <a:bodyPr/>
          <a:lstStyle/>
          <a:p>
            <a:r>
              <a:rPr lang="en-US" dirty="0"/>
              <a:t>Guidelines</a:t>
            </a:r>
          </a:p>
        </p:txBody>
      </p:sp>
      <p:sp>
        <p:nvSpPr>
          <p:cNvPr id="3" name="Content Placeholder 2">
            <a:extLst>
              <a:ext uri="{FF2B5EF4-FFF2-40B4-BE49-F238E27FC236}">
                <a16:creationId xmlns:a16="http://schemas.microsoft.com/office/drawing/2014/main" id="{CB7B3DCA-6A75-5B43-8806-A1741681877D}"/>
              </a:ext>
            </a:extLst>
          </p:cNvPr>
          <p:cNvSpPr>
            <a:spLocks noGrp="1"/>
          </p:cNvSpPr>
          <p:nvPr>
            <p:ph idx="1"/>
          </p:nvPr>
        </p:nvSpPr>
        <p:spPr>
          <a:xfrm>
            <a:off x="838200" y="1261872"/>
            <a:ext cx="10515600" cy="4915091"/>
          </a:xfrm>
        </p:spPr>
        <p:txBody>
          <a:bodyPr>
            <a:normAutofit/>
          </a:bodyPr>
          <a:lstStyle/>
          <a:p>
            <a:r>
              <a:rPr lang="en-US" dirty="0"/>
              <a:t>Developed from recommendations of ESIP data citations, FORCE11 Software Citation Working Group and </a:t>
            </a:r>
            <a:r>
              <a:rPr lang="en-US" dirty="0" err="1"/>
              <a:t>DataCite</a:t>
            </a:r>
            <a:r>
              <a:rPr lang="en-US" dirty="0"/>
              <a:t> Metadata Schema</a:t>
            </a:r>
          </a:p>
          <a:p>
            <a:r>
              <a:rPr lang="en-US" dirty="0"/>
              <a:t>Provides succinct  citation format for the research scientist writing journal articles </a:t>
            </a:r>
          </a:p>
          <a:p>
            <a:r>
              <a:rPr lang="en-US" dirty="0"/>
              <a:t>The guidelines are currently going under review with the ESIP Assembly Members till mid January. Once approved they will be become an official ESIP product</a:t>
            </a:r>
          </a:p>
          <a:p>
            <a:endParaRPr lang="en-US" dirty="0"/>
          </a:p>
          <a:p>
            <a:pPr marL="0" indent="0">
              <a:buNone/>
            </a:pPr>
            <a:r>
              <a:rPr lang="en-US" b="1" dirty="0"/>
              <a:t>Author. (Publication Year). Title. Version No. Publisher. PID URL. Access Date.</a:t>
            </a:r>
            <a:endParaRPr lang="en-US" dirty="0"/>
          </a:p>
          <a:p>
            <a:endParaRPr lang="en-US" dirty="0"/>
          </a:p>
        </p:txBody>
      </p:sp>
      <p:sp>
        <p:nvSpPr>
          <p:cNvPr id="4" name="Rectangle 3">
            <a:extLst>
              <a:ext uri="{FF2B5EF4-FFF2-40B4-BE49-F238E27FC236}">
                <a16:creationId xmlns:a16="http://schemas.microsoft.com/office/drawing/2014/main" id="{232BE555-44BF-5C41-8529-3ACC7E6E72D7}"/>
              </a:ext>
            </a:extLst>
          </p:cNvPr>
          <p:cNvSpPr/>
          <p:nvPr/>
        </p:nvSpPr>
        <p:spPr>
          <a:xfrm>
            <a:off x="658368" y="4663440"/>
            <a:ext cx="10387584" cy="1261872"/>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9B5329F-33B8-DC40-AE56-EB201E308F65}"/>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224539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480-E4EF-4A4C-8D27-ED1C103647A1}"/>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3A0D895E-9519-4349-B241-7CC62DC1FC14}"/>
              </a:ext>
            </a:extLst>
          </p:cNvPr>
          <p:cNvSpPr>
            <a:spLocks noGrp="1"/>
          </p:cNvSpPr>
          <p:nvPr>
            <p:ph idx="1"/>
          </p:nvPr>
        </p:nvSpPr>
        <p:spPr/>
        <p:txBody>
          <a:bodyPr>
            <a:normAutofit/>
          </a:bodyPr>
          <a:lstStyle/>
          <a:p>
            <a:r>
              <a:rPr lang="en-US" dirty="0"/>
              <a:t>Has DOI</a:t>
            </a:r>
          </a:p>
          <a:p>
            <a:pPr lvl="1"/>
            <a:r>
              <a:rPr lang="en-US" dirty="0"/>
              <a:t>Xu, C., &amp; </a:t>
            </a:r>
            <a:r>
              <a:rPr lang="en-US" dirty="0" err="1"/>
              <a:t>Christoffersen</a:t>
            </a:r>
            <a:r>
              <a:rPr lang="en-US" dirty="0"/>
              <a:t>, B. (2017). The Functionally-Assembled Terrestrial Ecosystem Simulator. Version 1. Los Alamos National Laboratory (LANL), Los Alamos, NM (United States).  </a:t>
            </a:r>
            <a:r>
              <a:rPr lang="en-US" u="sng" dirty="0">
                <a:hlinkClick r:id="rId2"/>
              </a:rPr>
              <a:t>https://doi.org/10.11578/dc.20171025.1962</a:t>
            </a:r>
            <a:r>
              <a:rPr lang="en-US" dirty="0"/>
              <a:t>. Accessed 2018-07-01.</a:t>
            </a:r>
            <a:endParaRPr lang="en-US" b="0" dirty="0">
              <a:effectLst/>
            </a:endParaRPr>
          </a:p>
          <a:p>
            <a:r>
              <a:rPr lang="en-US" dirty="0"/>
              <a:t>Has DOI and in </a:t>
            </a:r>
            <a:r>
              <a:rPr lang="en-US" dirty="0" err="1"/>
              <a:t>Github</a:t>
            </a:r>
            <a:endParaRPr lang="en-US" dirty="0"/>
          </a:p>
          <a:p>
            <a:pPr lvl="1"/>
            <a:r>
              <a:rPr lang="en-US" dirty="0" err="1"/>
              <a:t>McGibbney</a:t>
            </a:r>
            <a:r>
              <a:rPr lang="en-US" dirty="0"/>
              <a:t> LJ, Reddy O, </a:t>
            </a:r>
            <a:r>
              <a:rPr lang="en-US" dirty="0" err="1"/>
              <a:t>Jarif</a:t>
            </a:r>
            <a:r>
              <a:rPr lang="en-US" dirty="0"/>
              <a:t> I, </a:t>
            </a:r>
            <a:r>
              <a:rPr lang="en-US" dirty="0" err="1"/>
              <a:t>Spahn</a:t>
            </a:r>
            <a:r>
              <a:rPr lang="en-US" dirty="0"/>
              <a:t> N, &amp; Goodman A. (2018). </a:t>
            </a:r>
            <a:r>
              <a:rPr lang="en-US" dirty="0" err="1"/>
              <a:t>nasa</a:t>
            </a:r>
            <a:r>
              <a:rPr lang="en-US" dirty="0"/>
              <a:t>/</a:t>
            </a:r>
            <a:r>
              <a:rPr lang="en-US" dirty="0" err="1"/>
              <a:t>podaacpy</a:t>
            </a:r>
            <a:r>
              <a:rPr lang="en-US" dirty="0"/>
              <a:t>: </a:t>
            </a:r>
            <a:r>
              <a:rPr lang="en-US" dirty="0" err="1"/>
              <a:t>Podaacpy</a:t>
            </a:r>
            <a:r>
              <a:rPr lang="en-US" dirty="0"/>
              <a:t> v2.2.1 (Version 2.2.1). </a:t>
            </a:r>
            <a:r>
              <a:rPr lang="en-US" dirty="0" err="1"/>
              <a:t>Zenodo</a:t>
            </a:r>
            <a:r>
              <a:rPr lang="en-US" dirty="0"/>
              <a:t>. </a:t>
            </a:r>
            <a:r>
              <a:rPr lang="en-US" u="sng" dirty="0">
                <a:hlinkClick r:id="rId3"/>
              </a:rPr>
              <a:t>https://doi.org/10.5281/zenodo.1751973</a:t>
            </a:r>
            <a:r>
              <a:rPr lang="en-US" dirty="0"/>
              <a:t>. </a:t>
            </a:r>
            <a:endParaRPr lang="en-US" b="0" dirty="0">
              <a:effectLst/>
            </a:endParaRPr>
          </a:p>
          <a:p>
            <a:pPr marL="0" indent="0">
              <a:buNone/>
            </a:pPr>
            <a:br>
              <a:rPr lang="en-US" dirty="0"/>
            </a:br>
            <a:endParaRPr lang="en-US" dirty="0"/>
          </a:p>
        </p:txBody>
      </p:sp>
      <p:sp>
        <p:nvSpPr>
          <p:cNvPr id="4" name="Footer Placeholder 3">
            <a:extLst>
              <a:ext uri="{FF2B5EF4-FFF2-40B4-BE49-F238E27FC236}">
                <a16:creationId xmlns:a16="http://schemas.microsoft.com/office/drawing/2014/main" id="{360D3460-DD0E-AA4B-B558-449E9A991ABA}"/>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2461868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96213-D26F-9940-9C2E-26DF9820BBC0}"/>
              </a:ext>
            </a:extLst>
          </p:cNvPr>
          <p:cNvPicPr>
            <a:picLocks noChangeAspect="1"/>
          </p:cNvPicPr>
          <p:nvPr/>
        </p:nvPicPr>
        <p:blipFill>
          <a:blip r:embed="rId2"/>
          <a:stretch>
            <a:fillRect/>
          </a:stretch>
        </p:blipFill>
        <p:spPr>
          <a:xfrm>
            <a:off x="0" y="21418"/>
            <a:ext cx="12192000" cy="6815164"/>
          </a:xfrm>
          <a:prstGeom prst="rect">
            <a:avLst/>
          </a:prstGeom>
        </p:spPr>
      </p:pic>
      <p:sp>
        <p:nvSpPr>
          <p:cNvPr id="2" name="Footer Placeholder 1">
            <a:extLst>
              <a:ext uri="{FF2B5EF4-FFF2-40B4-BE49-F238E27FC236}">
                <a16:creationId xmlns:a16="http://schemas.microsoft.com/office/drawing/2014/main" id="{2ACA10B2-1AA7-0F4B-9E34-56EC55FD8689}"/>
              </a:ext>
            </a:extLst>
          </p:cNvPr>
          <p:cNvSpPr>
            <a:spLocks noGrp="1"/>
          </p:cNvSpPr>
          <p:nvPr>
            <p:ph type="ftr" sz="quarter" idx="11"/>
          </p:nvPr>
        </p:nvSpPr>
        <p:spPr/>
        <p:txBody>
          <a:bodyPr/>
          <a:lstStyle/>
          <a:p>
            <a:r>
              <a:rPr lang="en-US"/>
              <a:t>© 2018 California Institute of Technology. Government sponsorship acknowledged. </a:t>
            </a:r>
          </a:p>
        </p:txBody>
      </p:sp>
    </p:spTree>
    <p:extLst>
      <p:ext uri="{BB962C8B-B14F-4D97-AF65-F5344CB8AC3E}">
        <p14:creationId xmlns:p14="http://schemas.microsoft.com/office/powerpoint/2010/main" val="2517618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TotalTime>
  <Words>864</Words>
  <Application>Microsoft Macintosh PowerPoint</Application>
  <PresentationFormat>Widescreen</PresentationFormat>
  <Paragraphs>77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Recommendations on Software and Service Citations from ESIP</vt:lpstr>
      <vt:lpstr>Outline</vt:lpstr>
      <vt:lpstr>Software and Services Citations Cluster</vt:lpstr>
      <vt:lpstr>PowerPoint Presentation</vt:lpstr>
      <vt:lpstr>Software vs. Services</vt:lpstr>
      <vt:lpstr>Why Cite Software</vt:lpstr>
      <vt:lpstr>Guidelines</vt:lpstr>
      <vt:lpstr>Examples</vt:lpstr>
      <vt:lpstr>PowerPoint Presentation</vt:lpstr>
      <vt:lpstr>PowerPoint Presentation</vt:lpstr>
      <vt:lpstr>PowerPoint Presentation</vt:lpstr>
      <vt:lpstr>PowerPoint Presentation</vt:lpstr>
      <vt:lpstr>PowerPoint Presentation</vt:lpstr>
      <vt:lpstr>Conclusion</vt:lpstr>
      <vt:lpstr>Citation elements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Recommendations on Software and Service Citations from ESIP</dc:title>
  <dc:creator>Jessica Hausman</dc:creator>
  <cp:lastModifiedBy>Jessica Hausman</cp:lastModifiedBy>
  <cp:revision>14</cp:revision>
  <dcterms:created xsi:type="dcterms:W3CDTF">2018-12-05T19:24:20Z</dcterms:created>
  <dcterms:modified xsi:type="dcterms:W3CDTF">2018-12-12T19:41:54Z</dcterms:modified>
</cp:coreProperties>
</file>